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3D832-3E78-412D-8269-6FE1823BD3A8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17EE38A-8137-4E3B-B49E-B6635E806345}">
      <dgm:prSet/>
      <dgm:spPr/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Storage and maintenance of data transmitted by the buoys via satellites</a:t>
          </a:r>
          <a:endParaRPr lang="en-US" dirty="0">
            <a:solidFill>
              <a:schemeClr val="tx1"/>
            </a:solidFill>
          </a:endParaRPr>
        </a:p>
      </dgm:t>
    </dgm:pt>
    <dgm:pt modelId="{D3D904C2-5A48-4DA4-9F2D-411D6C8D9A52}" type="parTrans" cxnId="{4B098B58-6C87-41C1-83D9-57B53317644E}">
      <dgm:prSet/>
      <dgm:spPr/>
      <dgm:t>
        <a:bodyPr/>
        <a:lstStyle/>
        <a:p>
          <a:endParaRPr lang="en-US"/>
        </a:p>
      </dgm:t>
    </dgm:pt>
    <dgm:pt modelId="{BEB4DC54-1D3E-4942-B8BF-D16422681EFB}" type="sibTrans" cxnId="{4B098B58-6C87-41C1-83D9-57B53317644E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B6202372-D7CC-49F5-9A76-9047C55CA5BD}">
      <dgm:prSet/>
      <dgm:spPr/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Transfer data in digital form to begin analysis</a:t>
          </a:r>
          <a:endParaRPr lang="en-US" dirty="0">
            <a:solidFill>
              <a:schemeClr val="tx1"/>
            </a:solidFill>
          </a:endParaRPr>
        </a:p>
      </dgm:t>
    </dgm:pt>
    <dgm:pt modelId="{9F110C61-17F8-4783-8E7B-7BB5E12BEE50}" type="parTrans" cxnId="{320A193A-B625-434E-8300-8BD03F5B83A6}">
      <dgm:prSet/>
      <dgm:spPr/>
      <dgm:t>
        <a:bodyPr/>
        <a:lstStyle/>
        <a:p>
          <a:endParaRPr lang="en-US"/>
        </a:p>
      </dgm:t>
    </dgm:pt>
    <dgm:pt modelId="{5896E436-F348-46C1-8E2F-05D817696447}" type="sibTrans" cxnId="{320A193A-B625-434E-8300-8BD03F5B83A6}">
      <dgm:prSet phldrT="02" phldr="0"/>
      <dgm:spPr/>
      <dgm:t>
        <a:bodyPr/>
        <a:lstStyle/>
        <a:p>
          <a:r>
            <a:rPr lang="en-US" dirty="0"/>
            <a:t>02</a:t>
          </a:r>
        </a:p>
      </dgm:t>
    </dgm:pt>
    <dgm:pt modelId="{3650DC40-DF6E-4CD4-A952-8FCE039DBC61}">
      <dgm:prSet/>
      <dgm:spPr/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Decision on how best to present data (in terms of spatial properties and various attributes)</a:t>
          </a:r>
          <a:endParaRPr lang="en-US" dirty="0">
            <a:solidFill>
              <a:schemeClr val="tx1"/>
            </a:solidFill>
          </a:endParaRPr>
        </a:p>
      </dgm:t>
    </dgm:pt>
    <dgm:pt modelId="{6B24403B-8A6A-4066-A575-1C829827426B}" type="parTrans" cxnId="{7958593E-AD0D-4323-9202-F2A390D17F24}">
      <dgm:prSet/>
      <dgm:spPr/>
      <dgm:t>
        <a:bodyPr/>
        <a:lstStyle/>
        <a:p>
          <a:endParaRPr lang="en-US"/>
        </a:p>
      </dgm:t>
    </dgm:pt>
    <dgm:pt modelId="{7F6CACCA-E62F-45CF-8C01-9009C44406C2}" type="sibTrans" cxnId="{7958593E-AD0D-4323-9202-F2A390D17F2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E7D27DE3-2B9E-453C-BD94-853A3893A009}" type="pres">
      <dgm:prSet presAssocID="{33C3D832-3E78-412D-8269-6FE1823BD3A8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82B6C7-B9FB-4D85-9D24-ECC00C8CBD59}" type="pres">
      <dgm:prSet presAssocID="{F17EE38A-8137-4E3B-B49E-B6635E806345}" presName="compositeNode" presStyleCnt="0">
        <dgm:presLayoutVars>
          <dgm:bulletEnabled val="1"/>
        </dgm:presLayoutVars>
      </dgm:prSet>
      <dgm:spPr/>
    </dgm:pt>
    <dgm:pt modelId="{BE0A1A2D-D79D-4E12-8763-E09F3A3243A7}" type="pres">
      <dgm:prSet presAssocID="{F17EE38A-8137-4E3B-B49E-B6635E806345}" presName="bgRect" presStyleLbl="alignNode1" presStyleIdx="0" presStyleCnt="3"/>
      <dgm:spPr/>
      <dgm:t>
        <a:bodyPr/>
        <a:lstStyle/>
        <a:p>
          <a:endParaRPr lang="en-US"/>
        </a:p>
      </dgm:t>
    </dgm:pt>
    <dgm:pt modelId="{125FE53E-312E-417C-886F-93B0BB2FB8B5}" type="pres">
      <dgm:prSet presAssocID="{BEB4DC54-1D3E-4942-B8BF-D16422681EFB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A182E-2EBA-4AAD-80A8-FDDB1F58E624}" type="pres">
      <dgm:prSet presAssocID="{F17EE38A-8137-4E3B-B49E-B6635E806345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D7FE9-6031-4AA4-8B2F-37512748CEB3}" type="pres">
      <dgm:prSet presAssocID="{BEB4DC54-1D3E-4942-B8BF-D16422681EFB}" presName="sibTrans" presStyleCnt="0"/>
      <dgm:spPr/>
    </dgm:pt>
    <dgm:pt modelId="{3E35F3AA-E35D-4A11-ADA9-85F6ECD731EC}" type="pres">
      <dgm:prSet presAssocID="{B6202372-D7CC-49F5-9A76-9047C55CA5BD}" presName="compositeNode" presStyleCnt="0">
        <dgm:presLayoutVars>
          <dgm:bulletEnabled val="1"/>
        </dgm:presLayoutVars>
      </dgm:prSet>
      <dgm:spPr/>
    </dgm:pt>
    <dgm:pt modelId="{08FF6D98-BBDD-44F5-87EB-CB1040E1235A}" type="pres">
      <dgm:prSet presAssocID="{B6202372-D7CC-49F5-9A76-9047C55CA5BD}" presName="bgRect" presStyleLbl="alignNode1" presStyleIdx="1" presStyleCnt="3"/>
      <dgm:spPr/>
      <dgm:t>
        <a:bodyPr/>
        <a:lstStyle/>
        <a:p>
          <a:endParaRPr lang="en-US"/>
        </a:p>
      </dgm:t>
    </dgm:pt>
    <dgm:pt modelId="{8447EEAD-ACD6-4688-ACEF-B737B5E339F4}" type="pres">
      <dgm:prSet presAssocID="{5896E436-F348-46C1-8E2F-05D817696447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8D709-89AD-4509-8117-3DA1386C3BEC}" type="pres">
      <dgm:prSet presAssocID="{B6202372-D7CC-49F5-9A76-9047C55CA5BD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782F1-9C7D-40AF-85F0-1F5D1493B955}" type="pres">
      <dgm:prSet presAssocID="{5896E436-F348-46C1-8E2F-05D817696447}" presName="sibTrans" presStyleCnt="0"/>
      <dgm:spPr/>
    </dgm:pt>
    <dgm:pt modelId="{45B87CA4-00C9-4B88-B9EF-6718C4F18F18}" type="pres">
      <dgm:prSet presAssocID="{3650DC40-DF6E-4CD4-A952-8FCE039DBC61}" presName="compositeNode" presStyleCnt="0">
        <dgm:presLayoutVars>
          <dgm:bulletEnabled val="1"/>
        </dgm:presLayoutVars>
      </dgm:prSet>
      <dgm:spPr/>
    </dgm:pt>
    <dgm:pt modelId="{D4080488-A3D8-43F0-A58B-0D6E9CD1CF29}" type="pres">
      <dgm:prSet presAssocID="{3650DC40-DF6E-4CD4-A952-8FCE039DBC61}" presName="bgRect" presStyleLbl="alignNode1" presStyleIdx="2" presStyleCnt="3" custLinFactNeighborX="25" custLinFactNeighborY="567"/>
      <dgm:spPr/>
      <dgm:t>
        <a:bodyPr/>
        <a:lstStyle/>
        <a:p>
          <a:endParaRPr lang="en-US"/>
        </a:p>
      </dgm:t>
    </dgm:pt>
    <dgm:pt modelId="{877F3717-B30F-4E31-B8E4-09AEAE80A9C6}" type="pres">
      <dgm:prSet presAssocID="{7F6CACCA-E62F-45CF-8C01-9009C44406C2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6B578-85E7-48A3-AC43-BF29012EAEB1}" type="pres">
      <dgm:prSet presAssocID="{3650DC40-DF6E-4CD4-A952-8FCE039DBC61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A83F71-D7E2-4172-A960-A65900B8F9DA}" type="presOf" srcId="{5896E436-F348-46C1-8E2F-05D817696447}" destId="{8447EEAD-ACD6-4688-ACEF-B737B5E339F4}" srcOrd="0" destOrd="0" presId="urn:microsoft.com/office/officeart/2016/7/layout/LinearBlockProcessNumbered"/>
    <dgm:cxn modelId="{12BEC6A0-662F-4D3B-844A-A18A7B87B4C1}" type="presOf" srcId="{F17EE38A-8137-4E3B-B49E-B6635E806345}" destId="{0AEA182E-2EBA-4AAD-80A8-FDDB1F58E624}" srcOrd="1" destOrd="0" presId="urn:microsoft.com/office/officeart/2016/7/layout/LinearBlockProcessNumbered"/>
    <dgm:cxn modelId="{4B098B58-6C87-41C1-83D9-57B53317644E}" srcId="{33C3D832-3E78-412D-8269-6FE1823BD3A8}" destId="{F17EE38A-8137-4E3B-B49E-B6635E806345}" srcOrd="0" destOrd="0" parTransId="{D3D904C2-5A48-4DA4-9F2D-411D6C8D9A52}" sibTransId="{BEB4DC54-1D3E-4942-B8BF-D16422681EFB}"/>
    <dgm:cxn modelId="{7958593E-AD0D-4323-9202-F2A390D17F24}" srcId="{33C3D832-3E78-412D-8269-6FE1823BD3A8}" destId="{3650DC40-DF6E-4CD4-A952-8FCE039DBC61}" srcOrd="2" destOrd="0" parTransId="{6B24403B-8A6A-4066-A575-1C829827426B}" sibTransId="{7F6CACCA-E62F-45CF-8C01-9009C44406C2}"/>
    <dgm:cxn modelId="{91650EC8-9CDD-40DD-8A3B-9CA211E03FE5}" type="presOf" srcId="{33C3D832-3E78-412D-8269-6FE1823BD3A8}" destId="{E7D27DE3-2B9E-453C-BD94-853A3893A009}" srcOrd="0" destOrd="0" presId="urn:microsoft.com/office/officeart/2016/7/layout/LinearBlockProcessNumbered"/>
    <dgm:cxn modelId="{3AB04F89-0370-457A-9AD3-16F4A6CD7BD3}" type="presOf" srcId="{7F6CACCA-E62F-45CF-8C01-9009C44406C2}" destId="{877F3717-B30F-4E31-B8E4-09AEAE80A9C6}" srcOrd="0" destOrd="0" presId="urn:microsoft.com/office/officeart/2016/7/layout/LinearBlockProcessNumbered"/>
    <dgm:cxn modelId="{320A193A-B625-434E-8300-8BD03F5B83A6}" srcId="{33C3D832-3E78-412D-8269-6FE1823BD3A8}" destId="{B6202372-D7CC-49F5-9A76-9047C55CA5BD}" srcOrd="1" destOrd="0" parTransId="{9F110C61-17F8-4783-8E7B-7BB5E12BEE50}" sibTransId="{5896E436-F348-46C1-8E2F-05D817696447}"/>
    <dgm:cxn modelId="{AD9A9B39-3E4F-41FF-9B1E-AF61E0B5AD79}" type="presOf" srcId="{3650DC40-DF6E-4CD4-A952-8FCE039DBC61}" destId="{D4080488-A3D8-43F0-A58B-0D6E9CD1CF29}" srcOrd="0" destOrd="0" presId="urn:microsoft.com/office/officeart/2016/7/layout/LinearBlockProcessNumbered"/>
    <dgm:cxn modelId="{8FE9B221-FEB3-4A9F-BC6E-E678A33223A0}" type="presOf" srcId="{BEB4DC54-1D3E-4942-B8BF-D16422681EFB}" destId="{125FE53E-312E-417C-886F-93B0BB2FB8B5}" srcOrd="0" destOrd="0" presId="urn:microsoft.com/office/officeart/2016/7/layout/LinearBlockProcessNumbered"/>
    <dgm:cxn modelId="{27D92B24-9FC2-4570-988A-A55042A94C29}" type="presOf" srcId="{B6202372-D7CC-49F5-9A76-9047C55CA5BD}" destId="{0128D709-89AD-4509-8117-3DA1386C3BEC}" srcOrd="1" destOrd="0" presId="urn:microsoft.com/office/officeart/2016/7/layout/LinearBlockProcessNumbered"/>
    <dgm:cxn modelId="{2A2A4034-6EC5-47CD-A1B3-B01EF5CE791B}" type="presOf" srcId="{B6202372-D7CC-49F5-9A76-9047C55CA5BD}" destId="{08FF6D98-BBDD-44F5-87EB-CB1040E1235A}" srcOrd="0" destOrd="0" presId="urn:microsoft.com/office/officeart/2016/7/layout/LinearBlockProcessNumbered"/>
    <dgm:cxn modelId="{25A4C68B-0080-494A-B3E9-367E9E8B9A0F}" type="presOf" srcId="{3650DC40-DF6E-4CD4-A952-8FCE039DBC61}" destId="{9346B578-85E7-48A3-AC43-BF29012EAEB1}" srcOrd="1" destOrd="0" presId="urn:microsoft.com/office/officeart/2016/7/layout/LinearBlockProcessNumbered"/>
    <dgm:cxn modelId="{ACAA7A59-2256-4C4D-A02D-E641A6E8DE73}" type="presOf" srcId="{F17EE38A-8137-4E3B-B49E-B6635E806345}" destId="{BE0A1A2D-D79D-4E12-8763-E09F3A3243A7}" srcOrd="0" destOrd="0" presId="urn:microsoft.com/office/officeart/2016/7/layout/LinearBlockProcessNumbered"/>
    <dgm:cxn modelId="{7FCA8A7B-C0CC-4755-93E1-8A72AD8DD16E}" type="presParOf" srcId="{E7D27DE3-2B9E-453C-BD94-853A3893A009}" destId="{4F82B6C7-B9FB-4D85-9D24-ECC00C8CBD59}" srcOrd="0" destOrd="0" presId="urn:microsoft.com/office/officeart/2016/7/layout/LinearBlockProcessNumbered"/>
    <dgm:cxn modelId="{1C6E0BAC-11A9-4755-9BEB-635281A58E4A}" type="presParOf" srcId="{4F82B6C7-B9FB-4D85-9D24-ECC00C8CBD59}" destId="{BE0A1A2D-D79D-4E12-8763-E09F3A3243A7}" srcOrd="0" destOrd="0" presId="urn:microsoft.com/office/officeart/2016/7/layout/LinearBlockProcessNumbered"/>
    <dgm:cxn modelId="{9CA15568-1F78-4B4B-A6E5-3E341361BAB7}" type="presParOf" srcId="{4F82B6C7-B9FB-4D85-9D24-ECC00C8CBD59}" destId="{125FE53E-312E-417C-886F-93B0BB2FB8B5}" srcOrd="1" destOrd="0" presId="urn:microsoft.com/office/officeart/2016/7/layout/LinearBlockProcessNumbered"/>
    <dgm:cxn modelId="{C3C97000-52E7-47F9-8D26-F3F4051E00E6}" type="presParOf" srcId="{4F82B6C7-B9FB-4D85-9D24-ECC00C8CBD59}" destId="{0AEA182E-2EBA-4AAD-80A8-FDDB1F58E624}" srcOrd="2" destOrd="0" presId="urn:microsoft.com/office/officeart/2016/7/layout/LinearBlockProcessNumbered"/>
    <dgm:cxn modelId="{6C57414B-4AF2-4198-AE19-14C6F14E170B}" type="presParOf" srcId="{E7D27DE3-2B9E-453C-BD94-853A3893A009}" destId="{01CD7FE9-6031-4AA4-8B2F-37512748CEB3}" srcOrd="1" destOrd="0" presId="urn:microsoft.com/office/officeart/2016/7/layout/LinearBlockProcessNumbered"/>
    <dgm:cxn modelId="{604B13D3-00CC-4EC1-AF88-02DA656B3E26}" type="presParOf" srcId="{E7D27DE3-2B9E-453C-BD94-853A3893A009}" destId="{3E35F3AA-E35D-4A11-ADA9-85F6ECD731EC}" srcOrd="2" destOrd="0" presId="urn:microsoft.com/office/officeart/2016/7/layout/LinearBlockProcessNumbered"/>
    <dgm:cxn modelId="{CEE71611-E283-411D-84BB-1812F1E4E327}" type="presParOf" srcId="{3E35F3AA-E35D-4A11-ADA9-85F6ECD731EC}" destId="{08FF6D98-BBDD-44F5-87EB-CB1040E1235A}" srcOrd="0" destOrd="0" presId="urn:microsoft.com/office/officeart/2016/7/layout/LinearBlockProcessNumbered"/>
    <dgm:cxn modelId="{3F958D6B-73D3-4B64-8854-3348D6A693FF}" type="presParOf" srcId="{3E35F3AA-E35D-4A11-ADA9-85F6ECD731EC}" destId="{8447EEAD-ACD6-4688-ACEF-B737B5E339F4}" srcOrd="1" destOrd="0" presId="urn:microsoft.com/office/officeart/2016/7/layout/LinearBlockProcessNumbered"/>
    <dgm:cxn modelId="{C7997A85-3606-4DDB-89C8-5E477F29F5CE}" type="presParOf" srcId="{3E35F3AA-E35D-4A11-ADA9-85F6ECD731EC}" destId="{0128D709-89AD-4509-8117-3DA1386C3BEC}" srcOrd="2" destOrd="0" presId="urn:microsoft.com/office/officeart/2016/7/layout/LinearBlockProcessNumbered"/>
    <dgm:cxn modelId="{E5113848-7764-4761-85E5-64966BAF9A7E}" type="presParOf" srcId="{E7D27DE3-2B9E-453C-BD94-853A3893A009}" destId="{B65782F1-9C7D-40AF-85F0-1F5D1493B955}" srcOrd="3" destOrd="0" presId="urn:microsoft.com/office/officeart/2016/7/layout/LinearBlockProcessNumbered"/>
    <dgm:cxn modelId="{25A9F155-4CDB-4247-AE86-2054C95EA75C}" type="presParOf" srcId="{E7D27DE3-2B9E-453C-BD94-853A3893A009}" destId="{45B87CA4-00C9-4B88-B9EF-6718C4F18F18}" srcOrd="4" destOrd="0" presId="urn:microsoft.com/office/officeart/2016/7/layout/LinearBlockProcessNumbered"/>
    <dgm:cxn modelId="{2300C9A4-1EE8-48E8-9932-F4F2C0E945C1}" type="presParOf" srcId="{45B87CA4-00C9-4B88-B9EF-6718C4F18F18}" destId="{D4080488-A3D8-43F0-A58B-0D6E9CD1CF29}" srcOrd="0" destOrd="0" presId="urn:microsoft.com/office/officeart/2016/7/layout/LinearBlockProcessNumbered"/>
    <dgm:cxn modelId="{EC613EBA-F418-4FB0-8B30-4858EB65B11A}" type="presParOf" srcId="{45B87CA4-00C9-4B88-B9EF-6718C4F18F18}" destId="{877F3717-B30F-4E31-B8E4-09AEAE80A9C6}" srcOrd="1" destOrd="0" presId="urn:microsoft.com/office/officeart/2016/7/layout/LinearBlockProcessNumbered"/>
    <dgm:cxn modelId="{DF641067-B321-4011-BAFE-39F6C191BA3F}" type="presParOf" srcId="{45B87CA4-00C9-4B88-B9EF-6718C4F18F18}" destId="{9346B578-85E7-48A3-AC43-BF29012EAEB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A1A2D-D79D-4E12-8763-E09F3A3243A7}">
      <dsp:nvSpPr>
        <dsp:cNvPr id="0" name=""/>
        <dsp:cNvSpPr/>
      </dsp:nvSpPr>
      <dsp:spPr>
        <a:xfrm>
          <a:off x="750" y="0"/>
          <a:ext cx="3037879" cy="3581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0075" tIns="0" rIns="300075" bIns="33020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 dirty="0">
              <a:solidFill>
                <a:schemeClr val="tx1"/>
              </a:solidFill>
            </a:rPr>
            <a:t>Storage and maintenance of data transmitted by the buoys via satellites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750" y="1432559"/>
        <a:ext cx="3037879" cy="2148840"/>
      </dsp:txXfrm>
    </dsp:sp>
    <dsp:sp modelId="{125FE53E-312E-417C-886F-93B0BB2FB8B5}">
      <dsp:nvSpPr>
        <dsp:cNvPr id="0" name=""/>
        <dsp:cNvSpPr/>
      </dsp:nvSpPr>
      <dsp:spPr>
        <a:xfrm>
          <a:off x="750" y="0"/>
          <a:ext cx="3037879" cy="1432560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0075" tIns="165100" rIns="300075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01</a:t>
          </a:r>
          <a:endParaRPr lang="en-US" sz="6600" kern="1200" dirty="0"/>
        </a:p>
      </dsp:txBody>
      <dsp:txXfrm>
        <a:off x="750" y="0"/>
        <a:ext cx="3037879" cy="1432560"/>
      </dsp:txXfrm>
    </dsp:sp>
    <dsp:sp modelId="{08FF6D98-BBDD-44F5-87EB-CB1040E1235A}">
      <dsp:nvSpPr>
        <dsp:cNvPr id="0" name=""/>
        <dsp:cNvSpPr/>
      </dsp:nvSpPr>
      <dsp:spPr>
        <a:xfrm>
          <a:off x="3281660" y="0"/>
          <a:ext cx="3037879" cy="3581400"/>
        </a:xfrm>
        <a:prstGeom prst="rect">
          <a:avLst/>
        </a:prstGeom>
        <a:solidFill>
          <a:schemeClr val="accent2">
            <a:hueOff val="-82827"/>
            <a:satOff val="-27168"/>
            <a:lumOff val="-9901"/>
            <a:alphaOff val="0"/>
          </a:schemeClr>
        </a:solidFill>
        <a:ln w="34925" cap="flat" cmpd="sng" algn="in">
          <a:solidFill>
            <a:schemeClr val="accent2">
              <a:hueOff val="-82827"/>
              <a:satOff val="-27168"/>
              <a:lumOff val="-99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0075" tIns="0" rIns="300075" bIns="33020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 dirty="0">
              <a:solidFill>
                <a:schemeClr val="tx1"/>
              </a:solidFill>
            </a:rPr>
            <a:t>Transfer data in digital form to begin analysis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281660" y="1432559"/>
        <a:ext cx="3037879" cy="2148840"/>
      </dsp:txXfrm>
    </dsp:sp>
    <dsp:sp modelId="{8447EEAD-ACD6-4688-ACEF-B737B5E339F4}">
      <dsp:nvSpPr>
        <dsp:cNvPr id="0" name=""/>
        <dsp:cNvSpPr/>
      </dsp:nvSpPr>
      <dsp:spPr>
        <a:xfrm>
          <a:off x="3281660" y="0"/>
          <a:ext cx="3037879" cy="1432560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0075" tIns="165100" rIns="300075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/>
            <a:t>02</a:t>
          </a:r>
        </a:p>
      </dsp:txBody>
      <dsp:txXfrm>
        <a:off x="3281660" y="0"/>
        <a:ext cx="3037879" cy="1432560"/>
      </dsp:txXfrm>
    </dsp:sp>
    <dsp:sp modelId="{D4080488-A3D8-43F0-A58B-0D6E9CD1CF29}">
      <dsp:nvSpPr>
        <dsp:cNvPr id="0" name=""/>
        <dsp:cNvSpPr/>
      </dsp:nvSpPr>
      <dsp:spPr>
        <a:xfrm>
          <a:off x="6563320" y="0"/>
          <a:ext cx="3037879" cy="3581400"/>
        </a:xfrm>
        <a:prstGeom prst="rect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accent2">
              <a:hueOff val="-165654"/>
              <a:satOff val="-54335"/>
              <a:lumOff val="-1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0075" tIns="0" rIns="300075" bIns="33020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 dirty="0">
              <a:solidFill>
                <a:schemeClr val="tx1"/>
              </a:solidFill>
            </a:rPr>
            <a:t>Decision on how best to present data (in terms of spatial properties and various attributes)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6563320" y="1432560"/>
        <a:ext cx="3037879" cy="2148840"/>
      </dsp:txXfrm>
    </dsp:sp>
    <dsp:sp modelId="{877F3717-B30F-4E31-B8E4-09AEAE80A9C6}">
      <dsp:nvSpPr>
        <dsp:cNvPr id="0" name=""/>
        <dsp:cNvSpPr/>
      </dsp:nvSpPr>
      <dsp:spPr>
        <a:xfrm>
          <a:off x="6562570" y="0"/>
          <a:ext cx="3037879" cy="1432560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0075" tIns="165100" rIns="300075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03</a:t>
          </a:r>
        </a:p>
      </dsp:txBody>
      <dsp:txXfrm>
        <a:off x="6562570" y="0"/>
        <a:ext cx="3037879" cy="1432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2EA900-369C-4C07-A81A-2DFD9F1F887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93751B-AAC2-40B1-BE6D-4F4D2B39A7E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87458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A900-369C-4C07-A81A-2DFD9F1F887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751B-AAC2-40B1-BE6D-4F4D2B39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6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A900-369C-4C07-A81A-2DFD9F1F887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751B-AAC2-40B1-BE6D-4F4D2B39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A900-369C-4C07-A81A-2DFD9F1F887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751B-AAC2-40B1-BE6D-4F4D2B39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7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2EA900-369C-4C07-A81A-2DFD9F1F887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93751B-AAC2-40B1-BE6D-4F4D2B39A7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10826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A900-369C-4C07-A81A-2DFD9F1F887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751B-AAC2-40B1-BE6D-4F4D2B39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7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A900-369C-4C07-A81A-2DFD9F1F887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751B-AAC2-40B1-BE6D-4F4D2B39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7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A900-369C-4C07-A81A-2DFD9F1F887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751B-AAC2-40B1-BE6D-4F4D2B39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0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A900-369C-4C07-A81A-2DFD9F1F887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751B-AAC2-40B1-BE6D-4F4D2B39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89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2EA900-369C-4C07-A81A-2DFD9F1F887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93751B-AAC2-40B1-BE6D-4F4D2B39A7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803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2EA900-369C-4C07-A81A-2DFD9F1F887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93751B-AAC2-40B1-BE6D-4F4D2B39A7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202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12EA900-369C-4C07-A81A-2DFD9F1F887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493751B-AAC2-40B1-BE6D-4F4D2B39A7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316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C04FA5E-9397-403D-8733-45505DDB14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CD448-EBDA-424F-A539-6581ABF95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5454" y="1527144"/>
            <a:ext cx="5607908" cy="157727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663300"/>
                </a:solidFill>
              </a:rPr>
              <a:t>A Gentle introduction to GIS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A0AEA-D3F8-4FC0-9487-E6506E607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9143" y="4311964"/>
            <a:ext cx="5863584" cy="1579124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8000"/>
                </a:solidFill>
              </a:rPr>
              <a:t>CHAPTER 1</a:t>
            </a: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endParaRPr lang="en-US" sz="2400" b="1" dirty="0">
              <a:solidFill>
                <a:srgbClr val="008000"/>
              </a:solidFill>
            </a:endParaRP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8000"/>
                </a:solidFill>
              </a:rPr>
              <a:t>Principles of Geographic Information Systems</a:t>
            </a: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8000"/>
                </a:solidFill>
              </a:rPr>
              <a:t>An introductory textbook</a:t>
            </a: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09E1F823-C239-4ACC-923A-5C958E00E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9" name="Freeform 6">
            <a:extLst>
              <a:ext uri="{FF2B5EF4-FFF2-40B4-BE49-F238E27FC236}">
                <a16:creationId xmlns:a16="http://schemas.microsoft.com/office/drawing/2014/main" id="{0817DDF7-06E9-4C7C-84DF-2240A65360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D2704F-711A-4939-8FD0-FCF3C7A46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6" r="35795"/>
          <a:stretch/>
        </p:blipFill>
        <p:spPr>
          <a:xfrm>
            <a:off x="1155560" y="1129353"/>
            <a:ext cx="3914583" cy="45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05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372C4-D997-426D-A24C-9A02B1085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0769"/>
          </a:xfrm>
        </p:spPr>
        <p:txBody>
          <a:bodyPr/>
          <a:lstStyle/>
          <a:p>
            <a:r>
              <a:rPr lang="en-US" dirty="0"/>
              <a:t>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8485E-7F1C-445B-A56A-1821B1EA2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6568"/>
            <a:ext cx="9601200" cy="4204355"/>
          </a:xfrm>
        </p:spPr>
        <p:txBody>
          <a:bodyPr>
            <a:normAutofit/>
          </a:bodyPr>
          <a:lstStyle/>
          <a:p>
            <a:r>
              <a:rPr lang="en-US" dirty="0"/>
              <a:t>Representation of a part of the world.</a:t>
            </a:r>
          </a:p>
          <a:p>
            <a:r>
              <a:rPr lang="en-US" dirty="0"/>
              <a:t>Make decisions effectively, predict</a:t>
            </a:r>
          </a:p>
          <a:p>
            <a:r>
              <a:rPr lang="en-US" dirty="0"/>
              <a:t>Helps us answer ‘what-if’ questions</a:t>
            </a:r>
          </a:p>
          <a:p>
            <a:r>
              <a:rPr lang="en-US" dirty="0"/>
              <a:t>Change/alter parameters of the model to investigate the changes.</a:t>
            </a:r>
          </a:p>
          <a:p>
            <a:r>
              <a:rPr lang="en-US" dirty="0"/>
              <a:t>‘Real world model’- representation of a number of phenomena that we can observe in reality, to enable some type of study, administration, computation or simulation.</a:t>
            </a:r>
          </a:p>
          <a:p>
            <a:r>
              <a:rPr lang="en-US" dirty="0"/>
              <a:t>Maps – paper model</a:t>
            </a:r>
          </a:p>
          <a:p>
            <a:r>
              <a:rPr lang="en-US" dirty="0"/>
              <a:t>Databases – digital model</a:t>
            </a:r>
          </a:p>
          <a:p>
            <a:r>
              <a:rPr lang="en-US" dirty="0"/>
              <a:t>Both are static models</a:t>
            </a:r>
          </a:p>
          <a:p>
            <a:r>
              <a:rPr lang="en-US" dirty="0"/>
              <a:t>Process models are dynamic (</a:t>
            </a:r>
            <a:r>
              <a:rPr lang="en-US" dirty="0" err="1"/>
              <a:t>emphasise</a:t>
            </a:r>
            <a:r>
              <a:rPr lang="en-US" dirty="0"/>
              <a:t> changes)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B563C2-C6DC-4AFA-8106-E35B523CAB95}"/>
              </a:ext>
            </a:extLst>
          </p:cNvPr>
          <p:cNvSpPr txBox="1">
            <a:spLocks/>
          </p:cNvSpPr>
          <p:nvPr/>
        </p:nvSpPr>
        <p:spPr>
          <a:xfrm>
            <a:off x="0" y="6476228"/>
            <a:ext cx="12192000" cy="38177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Sudha </a:t>
            </a:r>
            <a:r>
              <a:rPr lang="en-US" sz="1400" b="1" dirty="0" err="1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Bhagavatheeswaran</a:t>
            </a:r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, Department of Information Technology,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SIES College of Arts, Science &amp; Commerce (Autonomous)</a:t>
            </a:r>
          </a:p>
        </p:txBody>
      </p:sp>
    </p:spTree>
    <p:extLst>
      <p:ext uri="{BB962C8B-B14F-4D97-AF65-F5344CB8AC3E}">
        <p14:creationId xmlns:p14="http://schemas.microsoft.com/office/powerpoint/2010/main" val="333265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B5E1-5DB0-4F71-B9FB-D8DF95208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E3F9A-5133-46AB-A9D7-3D884180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8990"/>
            <a:ext cx="9601200" cy="40016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Best known conventional model</a:t>
            </a:r>
          </a:p>
          <a:p>
            <a:r>
              <a:rPr lang="en-US" dirty="0"/>
              <a:t>Is a graphical representation at certain level of detail determined by scale</a:t>
            </a:r>
          </a:p>
          <a:p>
            <a:r>
              <a:rPr lang="en-US" dirty="0"/>
              <a:t>Disadvantage:- restricted to 2D static representation and display in a fixed scale.</a:t>
            </a:r>
          </a:p>
          <a:p>
            <a:r>
              <a:rPr lang="en-US" dirty="0"/>
              <a:t>Map scale determines the spatial resolution of graphic feature representation.</a:t>
            </a:r>
          </a:p>
          <a:p>
            <a:r>
              <a:rPr lang="en-US" dirty="0"/>
              <a:t>Smaller the scale, less detail a map can show.</a:t>
            </a:r>
          </a:p>
          <a:p>
            <a:r>
              <a:rPr lang="en-US" dirty="0"/>
              <a:t>Selection of a proper scale is important.</a:t>
            </a:r>
          </a:p>
          <a:p>
            <a:r>
              <a:rPr lang="en-US" dirty="0"/>
              <a:t>Have physical boundaries and is the data source for other applications.</a:t>
            </a:r>
          </a:p>
          <a:p>
            <a:r>
              <a:rPr lang="en-US" dirty="0"/>
              <a:t>Cartography – Art and Science of map making, interpreter that translates real world phenomena into correct clear understandable representations for our use.</a:t>
            </a:r>
          </a:p>
          <a:p>
            <a:r>
              <a:rPr lang="en-US" dirty="0"/>
              <a:t>Digital Cartography with the advent of computers.</a:t>
            </a:r>
          </a:p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168F8-70FC-46F1-9F1F-922C1BD1754A}"/>
              </a:ext>
            </a:extLst>
          </p:cNvPr>
          <p:cNvSpPr txBox="1">
            <a:spLocks/>
          </p:cNvSpPr>
          <p:nvPr/>
        </p:nvSpPr>
        <p:spPr>
          <a:xfrm>
            <a:off x="0" y="6476228"/>
            <a:ext cx="12192000" cy="38177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Sudha </a:t>
            </a:r>
            <a:r>
              <a:rPr lang="en-US" sz="1400" b="1" dirty="0" err="1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Bhagavatheeswaran</a:t>
            </a:r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, Department of Information Technology,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SIES College of Arts, Science &amp; Commerce (Autonomous)</a:t>
            </a:r>
          </a:p>
        </p:txBody>
      </p:sp>
    </p:spTree>
    <p:extLst>
      <p:ext uri="{BB962C8B-B14F-4D97-AF65-F5344CB8AC3E}">
        <p14:creationId xmlns:p14="http://schemas.microsoft.com/office/powerpoint/2010/main" val="309396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40A-353F-4550-A8D5-89E512BE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4" y="631372"/>
            <a:ext cx="3135086" cy="5606142"/>
          </a:xfrm>
        </p:spPr>
        <p:txBody>
          <a:bodyPr>
            <a:normAutofit/>
          </a:bodyPr>
          <a:lstStyle/>
          <a:p>
            <a:r>
              <a:rPr lang="en-US" dirty="0"/>
              <a:t>Databases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649B1-EA54-4416-AAFC-FF408060C3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7526-0730-45BA-8E4C-00F45D323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575" y="169458"/>
            <a:ext cx="7145605" cy="3744685"/>
          </a:xfrm>
        </p:spPr>
        <p:txBody>
          <a:bodyPr>
            <a:normAutofit/>
          </a:bodyPr>
          <a:lstStyle/>
          <a:p>
            <a:r>
              <a:rPr lang="en-US" dirty="0"/>
              <a:t>Repository for storing large amounts of data.</a:t>
            </a:r>
          </a:p>
          <a:p>
            <a:r>
              <a:rPr lang="en-US" dirty="0"/>
              <a:t>Concurrent use, data integrity – rules on stored data</a:t>
            </a:r>
          </a:p>
          <a:p>
            <a:r>
              <a:rPr lang="en-US" dirty="0"/>
              <a:t>Number of techniques to store data(storage optimization)</a:t>
            </a:r>
          </a:p>
          <a:p>
            <a:r>
              <a:rPr lang="en-US" dirty="0"/>
              <a:t>Easy to use DML – query facility</a:t>
            </a:r>
          </a:p>
          <a:p>
            <a:r>
              <a:rPr lang="en-US" dirty="0"/>
              <a:t>Each query executed in the most efficient way – query optimization</a:t>
            </a:r>
          </a:p>
          <a:p>
            <a:r>
              <a:rPr lang="en-US" dirty="0"/>
              <a:t>Spatial databases – to store spatial data</a:t>
            </a:r>
          </a:p>
          <a:p>
            <a:r>
              <a:rPr lang="en-US" dirty="0"/>
              <a:t>Representation in a spatial database may have  a point, line, area or image characteristics.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03A37-228F-4453-9C67-CB032FA2F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830" y="3914143"/>
            <a:ext cx="4918954" cy="2603694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4151F2-A728-48EF-8A77-70F6EA7C22B2}"/>
              </a:ext>
            </a:extLst>
          </p:cNvPr>
          <p:cNvSpPr txBox="1">
            <a:spLocks/>
          </p:cNvSpPr>
          <p:nvPr/>
        </p:nvSpPr>
        <p:spPr>
          <a:xfrm>
            <a:off x="0" y="6476228"/>
            <a:ext cx="12192000" cy="38177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Sudha </a:t>
            </a:r>
            <a:r>
              <a:rPr lang="en-US" sz="1400" b="1" dirty="0" err="1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Bhagavatheeswaran</a:t>
            </a:r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, Department of Information Technology,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SIES College of Arts, Science &amp; Commerce (Autonomous)</a:t>
            </a:r>
          </a:p>
        </p:txBody>
      </p:sp>
    </p:spTree>
    <p:extLst>
      <p:ext uri="{BB962C8B-B14F-4D97-AF65-F5344CB8AC3E}">
        <p14:creationId xmlns:p14="http://schemas.microsoft.com/office/powerpoint/2010/main" val="14483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6A4E5-B9FB-43F9-8017-211E1866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94675"/>
            <a:ext cx="9601200" cy="875906"/>
          </a:xfrm>
        </p:spPr>
        <p:txBody>
          <a:bodyPr>
            <a:normAutofit/>
          </a:bodyPr>
          <a:lstStyle/>
          <a:p>
            <a:r>
              <a:rPr lang="en-US" dirty="0"/>
              <a:t>Nature of 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DE35-4816-438C-BB3C-76E329929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056" y="1706252"/>
            <a:ext cx="9653047" cy="4557074"/>
          </a:xfrm>
        </p:spPr>
        <p:txBody>
          <a:bodyPr/>
          <a:lstStyle/>
          <a:p>
            <a:r>
              <a:rPr lang="en-US" dirty="0"/>
              <a:t>GIS – Geographic Information System</a:t>
            </a:r>
          </a:p>
          <a:p>
            <a:r>
              <a:rPr lang="en-US" dirty="0"/>
              <a:t>Tool for working with geographic information</a:t>
            </a:r>
          </a:p>
          <a:p>
            <a:r>
              <a:rPr lang="en-US" dirty="0"/>
              <a:t>Applications:- used by urban planner, biologist, natural hazard analyst, geological engineer, mining engineer, geoinformatics engineer, forest manager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Professionals work with positional data(relative to earth’s surface) – spatial data (where things are)</a:t>
            </a:r>
          </a:p>
          <a:p>
            <a:r>
              <a:rPr lang="en-US" dirty="0"/>
              <a:t>Challenge in GIS – “</a:t>
            </a:r>
            <a:r>
              <a:rPr lang="en-US" dirty="0" err="1"/>
              <a:t>spatio</a:t>
            </a:r>
            <a:r>
              <a:rPr lang="en-US" dirty="0"/>
              <a:t>-temporal problem” </a:t>
            </a:r>
          </a:p>
          <a:p>
            <a:r>
              <a:rPr lang="en-US" dirty="0"/>
              <a:t>The object of study has different characteristics for different locations (spatial/geographic dimension) and these characteristics change over time (temporal dimension)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CD07761-F74A-48E4-9433-3033EDC4C485}"/>
              </a:ext>
            </a:extLst>
          </p:cNvPr>
          <p:cNvSpPr txBox="1">
            <a:spLocks/>
          </p:cNvSpPr>
          <p:nvPr/>
        </p:nvSpPr>
        <p:spPr>
          <a:xfrm>
            <a:off x="0" y="6263325"/>
            <a:ext cx="12192000" cy="38177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Sudha </a:t>
            </a:r>
            <a:r>
              <a:rPr lang="en-US" sz="1400" b="1" dirty="0" err="1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Bhagavatheeswaran</a:t>
            </a:r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, Department of Information Technology,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SIES College of Arts, Science &amp; Commerce (Autonomous)</a:t>
            </a:r>
          </a:p>
        </p:txBody>
      </p:sp>
    </p:spTree>
    <p:extLst>
      <p:ext uri="{BB962C8B-B14F-4D97-AF65-F5344CB8AC3E}">
        <p14:creationId xmlns:p14="http://schemas.microsoft.com/office/powerpoint/2010/main" val="314344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BB378-41C9-4063-9036-9B753340B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95" y="631372"/>
            <a:ext cx="2325125" cy="1678741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649B1-EA54-4416-AAFC-FF408060C3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6EECD-7DEF-4594-86D0-B7267BF7A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30" y="280595"/>
            <a:ext cx="9250807" cy="25929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El Nino – “little boy” –is an aberrant pattern in weather and sea water temperature(every 4-9 years) in Pacific Ocean along equator.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Makes weather hotter, has impact on global weather systems, comes around Christmas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La Nina – “little girl” – pattern of colder temperature that occurs less frequently.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Figure marked 1 &amp; 2 – El Nino </a:t>
            </a:r>
            <a:r>
              <a:rPr lang="en-US" dirty="0" smtClean="0"/>
              <a:t>that occurred in the year 1997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Figure marked 3 &amp; 4 – La Nina </a:t>
            </a:r>
            <a:r>
              <a:rPr lang="en-US" dirty="0" smtClean="0"/>
              <a:t>that occurred in the year 1998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SST – Sea Surface Temperature (</a:t>
            </a:r>
            <a:r>
              <a:rPr lang="en-US" baseline="30000" dirty="0"/>
              <a:t>o</a:t>
            </a:r>
            <a:r>
              <a:rPr lang="en-US" dirty="0"/>
              <a:t>C) &amp;  WS – Average wind speed (m/s)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59D06-A85C-4168-9A71-2014A81B7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874" y="3622990"/>
            <a:ext cx="7685411" cy="3170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B84FE5-F73A-4B3F-95EE-9F4A433A1D38}"/>
              </a:ext>
            </a:extLst>
          </p:cNvPr>
          <p:cNvCxnSpPr/>
          <p:nvPr/>
        </p:nvCxnSpPr>
        <p:spPr>
          <a:xfrm>
            <a:off x="1686794" y="4355088"/>
            <a:ext cx="11381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6EA3A9-DA71-46F8-A907-B148C143E4F5}"/>
              </a:ext>
            </a:extLst>
          </p:cNvPr>
          <p:cNvCxnSpPr/>
          <p:nvPr/>
        </p:nvCxnSpPr>
        <p:spPr>
          <a:xfrm>
            <a:off x="1697789" y="5836666"/>
            <a:ext cx="11381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32C7CA-F23E-4935-8D31-5652AC1DB0A0}"/>
              </a:ext>
            </a:extLst>
          </p:cNvPr>
          <p:cNvCxnSpPr>
            <a:cxnSpLocks/>
          </p:cNvCxnSpPr>
          <p:nvPr/>
        </p:nvCxnSpPr>
        <p:spPr>
          <a:xfrm flipH="1">
            <a:off x="9783484" y="4355088"/>
            <a:ext cx="7282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AE026C-842A-4681-9D05-FF9CB7E1F3B8}"/>
              </a:ext>
            </a:extLst>
          </p:cNvPr>
          <p:cNvCxnSpPr>
            <a:cxnSpLocks/>
          </p:cNvCxnSpPr>
          <p:nvPr/>
        </p:nvCxnSpPr>
        <p:spPr>
          <a:xfrm flipH="1">
            <a:off x="9822760" y="5742398"/>
            <a:ext cx="6889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570CDF6-4256-4BAA-A495-B89A1197266B}"/>
              </a:ext>
            </a:extLst>
          </p:cNvPr>
          <p:cNvSpPr/>
          <p:nvPr/>
        </p:nvSpPr>
        <p:spPr>
          <a:xfrm>
            <a:off x="1423448" y="4044103"/>
            <a:ext cx="662691" cy="6410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C7DB2D-C7EF-4571-B4D0-53C9F81D480A}"/>
              </a:ext>
            </a:extLst>
          </p:cNvPr>
          <p:cNvSpPr/>
          <p:nvPr/>
        </p:nvSpPr>
        <p:spPr>
          <a:xfrm>
            <a:off x="1450943" y="5524796"/>
            <a:ext cx="607700" cy="6237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9C8155-544A-49F7-AE1A-D92C0417F5A4}"/>
              </a:ext>
            </a:extLst>
          </p:cNvPr>
          <p:cNvSpPr/>
          <p:nvPr/>
        </p:nvSpPr>
        <p:spPr>
          <a:xfrm>
            <a:off x="10501460" y="4053531"/>
            <a:ext cx="614069" cy="61342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776754-DB1D-471D-B6BC-F38559C9E46D}"/>
              </a:ext>
            </a:extLst>
          </p:cNvPr>
          <p:cNvSpPr/>
          <p:nvPr/>
        </p:nvSpPr>
        <p:spPr>
          <a:xfrm>
            <a:off x="10492033" y="5439271"/>
            <a:ext cx="628121" cy="62530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E79916-9308-4ACF-B32B-56EAB5B0BCDF}"/>
              </a:ext>
            </a:extLst>
          </p:cNvPr>
          <p:cNvSpPr/>
          <p:nvPr/>
        </p:nvSpPr>
        <p:spPr>
          <a:xfrm>
            <a:off x="3451784" y="2927743"/>
            <a:ext cx="1582130" cy="6410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EAE812-D3EA-4311-B8B6-5BAEF3D2F5F2}"/>
              </a:ext>
            </a:extLst>
          </p:cNvPr>
          <p:cNvSpPr/>
          <p:nvPr/>
        </p:nvSpPr>
        <p:spPr>
          <a:xfrm>
            <a:off x="7233503" y="2929311"/>
            <a:ext cx="1582130" cy="6410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1998</a:t>
            </a:r>
          </a:p>
        </p:txBody>
      </p:sp>
    </p:spTree>
    <p:extLst>
      <p:ext uri="{BB962C8B-B14F-4D97-AF65-F5344CB8AC3E}">
        <p14:creationId xmlns:p14="http://schemas.microsoft.com/office/powerpoint/2010/main" val="168266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CF06-790F-4965-935A-F05D591B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AEBA6-362C-4A68-9B99-E9E43DCEB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8993"/>
            <a:ext cx="9601200" cy="3581400"/>
          </a:xfrm>
        </p:spPr>
        <p:txBody>
          <a:bodyPr/>
          <a:lstStyle/>
          <a:p>
            <a:r>
              <a:rPr lang="en-US" dirty="0"/>
              <a:t>Computer based system</a:t>
            </a:r>
          </a:p>
          <a:p>
            <a:r>
              <a:rPr lang="en-US" dirty="0"/>
              <a:t>Produces four sets of capabilities to handle georeferenced data:-</a:t>
            </a:r>
          </a:p>
          <a:p>
            <a:pPr lvl="1"/>
            <a:r>
              <a:rPr lang="en-US" dirty="0"/>
              <a:t>Data Capture and preparation</a:t>
            </a:r>
          </a:p>
          <a:p>
            <a:pPr lvl="1"/>
            <a:r>
              <a:rPr lang="en-US" dirty="0"/>
              <a:t>Data management; storage and maintenance</a:t>
            </a:r>
          </a:p>
          <a:p>
            <a:pPr lvl="1"/>
            <a:r>
              <a:rPr lang="en-US" dirty="0"/>
              <a:t>Data manipulation and analysis</a:t>
            </a:r>
          </a:p>
          <a:p>
            <a:pPr lvl="1"/>
            <a:r>
              <a:rPr lang="en-US" dirty="0"/>
              <a:t>Data presentation</a:t>
            </a:r>
          </a:p>
          <a:p>
            <a:r>
              <a:rPr lang="en-US" dirty="0" err="1"/>
              <a:t>GISystems</a:t>
            </a:r>
            <a:r>
              <a:rPr lang="en-US" dirty="0"/>
              <a:t>, </a:t>
            </a:r>
            <a:r>
              <a:rPr lang="en-US" dirty="0" err="1"/>
              <a:t>GIScience</a:t>
            </a:r>
            <a:r>
              <a:rPr lang="en-US" dirty="0"/>
              <a:t>, GIS Applications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9B333-37BB-48BB-A54E-6DE963537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845" y="4761717"/>
            <a:ext cx="8144494" cy="89207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373D9-E253-4B5A-9325-85D4A5B03066}"/>
              </a:ext>
            </a:extLst>
          </p:cNvPr>
          <p:cNvSpPr txBox="1">
            <a:spLocks/>
          </p:cNvSpPr>
          <p:nvPr/>
        </p:nvSpPr>
        <p:spPr>
          <a:xfrm>
            <a:off x="0" y="6325399"/>
            <a:ext cx="12192000" cy="38177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Sudha </a:t>
            </a:r>
            <a:r>
              <a:rPr lang="en-US" sz="1400" b="1" dirty="0" err="1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Bhagavatheeswaran</a:t>
            </a:r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, Department of Information Technology,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SIES College of Arts, Science &amp; Commerce (Autonomous)</a:t>
            </a:r>
          </a:p>
        </p:txBody>
      </p:sp>
    </p:spTree>
    <p:extLst>
      <p:ext uri="{BB962C8B-B14F-4D97-AF65-F5344CB8AC3E}">
        <p14:creationId xmlns:p14="http://schemas.microsoft.com/office/powerpoint/2010/main" val="277904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F2F3-2E5F-4480-835A-4BC5CA83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7645"/>
            <a:ext cx="9601200" cy="791852"/>
          </a:xfrm>
        </p:spPr>
        <p:txBody>
          <a:bodyPr/>
          <a:lstStyle/>
          <a:p>
            <a:r>
              <a:rPr lang="en-US" dirty="0"/>
              <a:t>Data Capture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7B900-0A28-4D60-BF24-4A903613C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40648"/>
            <a:ext cx="9601200" cy="2111604"/>
          </a:xfrm>
        </p:spPr>
        <p:txBody>
          <a:bodyPr/>
          <a:lstStyle/>
          <a:p>
            <a:r>
              <a:rPr lang="en-US" dirty="0"/>
              <a:t>Collection of Sea Surface Temperature and wind speed measurements.</a:t>
            </a:r>
          </a:p>
          <a:p>
            <a:r>
              <a:rPr lang="en-US" dirty="0"/>
              <a:t>This is achieved by placing buoys with measuring </a:t>
            </a:r>
            <a:r>
              <a:rPr lang="en-US" dirty="0" err="1"/>
              <a:t>equipments</a:t>
            </a:r>
            <a:r>
              <a:rPr lang="en-US" dirty="0"/>
              <a:t>  at various places in the ocean. ( buoy - an anchored float serving as a navigation mark)</a:t>
            </a:r>
          </a:p>
          <a:p>
            <a:r>
              <a:rPr lang="en-US" dirty="0"/>
              <a:t>70 buoys. A buoy measures:- </a:t>
            </a:r>
            <a:r>
              <a:rPr lang="en-US" dirty="0" err="1"/>
              <a:t>i</a:t>
            </a:r>
            <a:r>
              <a:rPr lang="en-US" dirty="0"/>
              <a:t>) wind speed &amp; direction ii) air temperature &amp; humidity iii) sea water temperature at surface and depth </a:t>
            </a:r>
            <a:r>
              <a:rPr lang="en-US" dirty="0" err="1"/>
              <a:t>upto</a:t>
            </a:r>
            <a:r>
              <a:rPr lang="en-US" dirty="0"/>
              <a:t> 500 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013D5-41CA-4D70-BE74-E970F9541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69" y="3034945"/>
            <a:ext cx="3682324" cy="3238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95241E-EA38-45DD-9A84-D9AA14FE1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661" y="3006664"/>
            <a:ext cx="6359143" cy="3238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0F549E-E01A-46BB-9007-B02ABB991D39}"/>
              </a:ext>
            </a:extLst>
          </p:cNvPr>
          <p:cNvSpPr txBox="1">
            <a:spLocks/>
          </p:cNvSpPr>
          <p:nvPr/>
        </p:nvSpPr>
        <p:spPr>
          <a:xfrm>
            <a:off x="37708" y="6561055"/>
            <a:ext cx="12192000" cy="17910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Sudha </a:t>
            </a:r>
            <a:r>
              <a:rPr lang="en-US" sz="1400" b="1" dirty="0" err="1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Bhagavatheeswaran</a:t>
            </a:r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, Department of Information Technology,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SIES College of Arts, Science &amp; Commerce (Autonomous)</a:t>
            </a:r>
          </a:p>
        </p:txBody>
      </p:sp>
    </p:spTree>
    <p:extLst>
      <p:ext uri="{BB962C8B-B14F-4D97-AF65-F5344CB8AC3E}">
        <p14:creationId xmlns:p14="http://schemas.microsoft.com/office/powerpoint/2010/main" val="204259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029F-91CC-4FE7-929A-77F01B63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/>
              <a:t>Data Management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795181-2306-4712-8475-DC3B2CFA7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471325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F364C93-DDB4-4479-B65A-537DA0204C8A}"/>
              </a:ext>
            </a:extLst>
          </p:cNvPr>
          <p:cNvSpPr txBox="1">
            <a:spLocks/>
          </p:cNvSpPr>
          <p:nvPr/>
        </p:nvSpPr>
        <p:spPr>
          <a:xfrm>
            <a:off x="0" y="6476228"/>
            <a:ext cx="12192000" cy="38177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Sudha </a:t>
            </a:r>
            <a:r>
              <a:rPr lang="en-US" sz="1400" b="1" dirty="0" err="1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Bhagavatheeswaran</a:t>
            </a:r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, Department of Information Technology,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SIES College of Arts, Science &amp; Commerce (Autonomous)</a:t>
            </a:r>
          </a:p>
        </p:txBody>
      </p:sp>
    </p:spTree>
    <p:extLst>
      <p:ext uri="{BB962C8B-B14F-4D97-AF65-F5344CB8AC3E}">
        <p14:creationId xmlns:p14="http://schemas.microsoft.com/office/powerpoint/2010/main" val="16547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298D-39D1-48EA-8412-AE8383021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4" y="631372"/>
            <a:ext cx="3135086" cy="5606142"/>
          </a:xfrm>
        </p:spPr>
        <p:txBody>
          <a:bodyPr>
            <a:normAutofit/>
          </a:bodyPr>
          <a:lstStyle/>
          <a:p>
            <a:r>
              <a:rPr lang="en-US" sz="4100" dirty="0"/>
              <a:t>Data Manipulation and Analysis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649B1-EA54-4416-AAFC-FF408060C3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A79A3-E5E9-41F4-BDEB-0EEB2DB0B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643" y="621721"/>
            <a:ext cx="6797262" cy="3744685"/>
          </a:xfrm>
        </p:spPr>
        <p:txBody>
          <a:bodyPr>
            <a:normAutofit/>
          </a:bodyPr>
          <a:lstStyle/>
          <a:p>
            <a:r>
              <a:rPr lang="en-US" sz="1900" dirty="0"/>
              <a:t>For each buoy, average SST for each month calculated using daily SST measurements.</a:t>
            </a:r>
          </a:p>
          <a:p>
            <a:r>
              <a:rPr lang="en-US" sz="1900" dirty="0"/>
              <a:t>For each buoy, monthly average SST was taken with geographic location to obtain georeferenced list of averages.</a:t>
            </a:r>
          </a:p>
          <a:p>
            <a:r>
              <a:rPr lang="en-US" sz="1900" dirty="0"/>
              <a:t>From this georeferenced list, through a method of spatial interpolation, the estimated SST of other positions were computed. (Table below)</a:t>
            </a:r>
          </a:p>
          <a:p>
            <a:r>
              <a:rPr lang="en-US" sz="1900" dirty="0"/>
              <a:t>Previous to the above steps, we obtained data about average SST for December for a series of years. This is spatially interpolated to obtain a normal situation for December data set.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7C591-0A8B-45FD-980C-13C8D4401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581" y="4376057"/>
            <a:ext cx="6277276" cy="186145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559455-384B-4BD2-8D64-EC58D92E07E9}"/>
              </a:ext>
            </a:extLst>
          </p:cNvPr>
          <p:cNvSpPr txBox="1">
            <a:spLocks/>
          </p:cNvSpPr>
          <p:nvPr/>
        </p:nvSpPr>
        <p:spPr>
          <a:xfrm>
            <a:off x="755360" y="2884602"/>
            <a:ext cx="3883845" cy="32428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GIS function: deriving an estimate value for a property for some location where we have not measured</a:t>
            </a:r>
          </a:p>
          <a:p>
            <a:r>
              <a:rPr lang="en-US" sz="1600" b="1" dirty="0"/>
              <a:t>Georeferenced: associated with some position on Earth’s surface by using spatial reference system (latitude longitude co-ordinate system)</a:t>
            </a:r>
          </a:p>
          <a:p>
            <a:r>
              <a:rPr lang="en-US" sz="1600" b="1" dirty="0"/>
              <a:t>A statistical method of deriving a simple function from the given discrete data set such that the function passes through the provided data points is called interpolation.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6D8569E-0BD2-4178-A703-C7759E1A9220}"/>
              </a:ext>
            </a:extLst>
          </p:cNvPr>
          <p:cNvSpPr txBox="1">
            <a:spLocks/>
          </p:cNvSpPr>
          <p:nvPr/>
        </p:nvSpPr>
        <p:spPr>
          <a:xfrm>
            <a:off x="0" y="6476228"/>
            <a:ext cx="12192000" cy="38177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Sudha </a:t>
            </a:r>
            <a:r>
              <a:rPr lang="en-US" sz="1400" b="1" dirty="0" err="1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Bhagavatheeswaran</a:t>
            </a:r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, Department of Information Technology,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SIES College of Arts, Science &amp; Commerce (Autonomous)</a:t>
            </a:r>
          </a:p>
        </p:txBody>
      </p:sp>
    </p:spTree>
    <p:extLst>
      <p:ext uri="{BB962C8B-B14F-4D97-AF65-F5344CB8AC3E}">
        <p14:creationId xmlns:p14="http://schemas.microsoft.com/office/powerpoint/2010/main" val="7458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DAEB-7ED5-4177-B01A-C03E7531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9049"/>
          </a:xfrm>
        </p:spPr>
        <p:txBody>
          <a:bodyPr/>
          <a:lstStyle/>
          <a:p>
            <a:r>
              <a:rPr lang="en-US" dirty="0"/>
              <a:t>Data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1B269-A19A-4442-969E-AE783075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345" y="1638300"/>
            <a:ext cx="9601200" cy="3581400"/>
          </a:xfrm>
        </p:spPr>
        <p:txBody>
          <a:bodyPr/>
          <a:lstStyle/>
          <a:p>
            <a:r>
              <a:rPr lang="en-US" dirty="0"/>
              <a:t>Message:- What message to portray? – to explain what is el </a:t>
            </a:r>
            <a:r>
              <a:rPr lang="en-US" dirty="0" err="1"/>
              <a:t>nino</a:t>
            </a:r>
            <a:r>
              <a:rPr lang="en-US" dirty="0"/>
              <a:t> and la </a:t>
            </a:r>
            <a:r>
              <a:rPr lang="en-US" dirty="0" err="1"/>
              <a:t>nina</a:t>
            </a:r>
            <a:r>
              <a:rPr lang="en-US" dirty="0"/>
              <a:t> events.</a:t>
            </a:r>
          </a:p>
          <a:p>
            <a:r>
              <a:rPr lang="en-US" dirty="0"/>
              <a:t>Audience:- Who is the audience? – students, people in general, analysts</a:t>
            </a:r>
          </a:p>
          <a:p>
            <a:r>
              <a:rPr lang="en-US" dirty="0"/>
              <a:t>Medium – What form to present it? – paper, book – formats, size</a:t>
            </a:r>
          </a:p>
          <a:p>
            <a:r>
              <a:rPr lang="en-US" dirty="0"/>
              <a:t>Rules of aesthetics – How will it look? – north –up, clear georeferencing, use of symbols etc.</a:t>
            </a:r>
          </a:p>
          <a:p>
            <a:r>
              <a:rPr lang="en-US" dirty="0"/>
              <a:t>Techniques – color scheme, isolines etc.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36EA8F-1834-43CA-8555-8FEF6FCE0F13}"/>
              </a:ext>
            </a:extLst>
          </p:cNvPr>
          <p:cNvSpPr txBox="1">
            <a:spLocks/>
          </p:cNvSpPr>
          <p:nvPr/>
        </p:nvSpPr>
        <p:spPr>
          <a:xfrm>
            <a:off x="0" y="6400812"/>
            <a:ext cx="12192000" cy="38177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Sudha </a:t>
            </a:r>
            <a:r>
              <a:rPr lang="en-US" sz="1400" b="1" dirty="0" err="1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Bhagavatheeswaran</a:t>
            </a:r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, Department of Information Technology,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SIES College of Arts, Science &amp; Commerce (Autonomous)</a:t>
            </a:r>
          </a:p>
        </p:txBody>
      </p:sp>
    </p:spTree>
    <p:extLst>
      <p:ext uri="{BB962C8B-B14F-4D97-AF65-F5344CB8AC3E}">
        <p14:creationId xmlns:p14="http://schemas.microsoft.com/office/powerpoint/2010/main" val="10540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096E-7045-498A-AA83-8AD637AB7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2994"/>
            <a:ext cx="9601200" cy="1485900"/>
          </a:xfrm>
        </p:spPr>
        <p:txBody>
          <a:bodyPr/>
          <a:lstStyle/>
          <a:p>
            <a:r>
              <a:rPr lang="en-US" dirty="0"/>
              <a:t>Spatial Data and Geoinformation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7E3FB-4A48-4CEC-8827-7CB89BADA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5869"/>
            <a:ext cx="9601200" cy="4944358"/>
          </a:xfrm>
        </p:spPr>
        <p:txBody>
          <a:bodyPr>
            <a:normAutofit/>
          </a:bodyPr>
          <a:lstStyle/>
          <a:p>
            <a:r>
              <a:rPr lang="en-US" dirty="0"/>
              <a:t>Data</a:t>
            </a:r>
          </a:p>
          <a:p>
            <a:r>
              <a:rPr lang="en-US" dirty="0"/>
              <a:t>Spatial Data – Data with positional values</a:t>
            </a:r>
          </a:p>
          <a:p>
            <a:r>
              <a:rPr lang="en-US" dirty="0"/>
              <a:t>Geospatial data -  Spatial data that is georeferenced.</a:t>
            </a:r>
          </a:p>
          <a:p>
            <a:r>
              <a:rPr lang="en-US" dirty="0"/>
              <a:t>Spatial data – </a:t>
            </a:r>
            <a:r>
              <a:rPr lang="en-US" dirty="0" err="1"/>
              <a:t>synonymn</a:t>
            </a:r>
            <a:r>
              <a:rPr lang="en-US" dirty="0"/>
              <a:t> - Georeferenced data</a:t>
            </a:r>
          </a:p>
          <a:p>
            <a:r>
              <a:rPr lang="en-US" dirty="0"/>
              <a:t>Geoinformation – information resulting from interpretation of spatial data</a:t>
            </a:r>
          </a:p>
          <a:p>
            <a:r>
              <a:rPr lang="en-US" dirty="0"/>
              <a:t>Components of spatial data</a:t>
            </a:r>
          </a:p>
          <a:p>
            <a:pPr lvl="1"/>
            <a:r>
              <a:rPr lang="en-US" dirty="0"/>
              <a:t>Positional accuracy(horizontal and vertical)</a:t>
            </a:r>
          </a:p>
          <a:p>
            <a:pPr lvl="1"/>
            <a:r>
              <a:rPr lang="en-US" dirty="0"/>
              <a:t>Temporal accuracy(data up to date)</a:t>
            </a:r>
          </a:p>
          <a:p>
            <a:pPr lvl="1"/>
            <a:r>
              <a:rPr lang="en-US" dirty="0"/>
              <a:t>Attribute accuracy(labelling of features)</a:t>
            </a:r>
          </a:p>
          <a:p>
            <a:pPr lvl="1"/>
            <a:r>
              <a:rPr lang="en-US" dirty="0"/>
              <a:t>Lineage(history of data including sources)</a:t>
            </a:r>
          </a:p>
          <a:p>
            <a:pPr lvl="1"/>
            <a:r>
              <a:rPr lang="en-US" dirty="0"/>
              <a:t>Completeness(data set represents all related features of reality)</a:t>
            </a:r>
          </a:p>
          <a:p>
            <a:pPr lvl="1"/>
            <a:r>
              <a:rPr lang="en-US" dirty="0"/>
              <a:t>Logical consistency(data is logically structured)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0520343-3FA2-4670-A6BA-55895AAE2E00}"/>
              </a:ext>
            </a:extLst>
          </p:cNvPr>
          <p:cNvSpPr txBox="1">
            <a:spLocks/>
          </p:cNvSpPr>
          <p:nvPr/>
        </p:nvSpPr>
        <p:spPr>
          <a:xfrm>
            <a:off x="0" y="6476228"/>
            <a:ext cx="12192000" cy="38177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Sudha </a:t>
            </a:r>
            <a:r>
              <a:rPr lang="en-US" sz="1400" b="1" dirty="0" err="1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Bhagavatheeswaran</a:t>
            </a:r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, Department of Information Technology,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SIES College of Arts, Science &amp; Commerce (Autonomous)</a:t>
            </a:r>
          </a:p>
        </p:txBody>
      </p:sp>
    </p:spTree>
    <p:extLst>
      <p:ext uri="{BB962C8B-B14F-4D97-AF65-F5344CB8AC3E}">
        <p14:creationId xmlns:p14="http://schemas.microsoft.com/office/powerpoint/2010/main" val="65377062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1132</Words>
  <Application>Microsoft Office PowerPoint</Application>
  <PresentationFormat>Widescreen</PresentationFormat>
  <Paragraphs>119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Cavolini</vt:lpstr>
      <vt:lpstr>Franklin Gothic Book</vt:lpstr>
      <vt:lpstr>Garamond</vt:lpstr>
      <vt:lpstr>Crop</vt:lpstr>
      <vt:lpstr>A Gentle introduction to GIS</vt:lpstr>
      <vt:lpstr>Nature of GIS</vt:lpstr>
      <vt:lpstr>Example</vt:lpstr>
      <vt:lpstr>Defining GIS</vt:lpstr>
      <vt:lpstr>Data Capture</vt:lpstr>
      <vt:lpstr>Data Management</vt:lpstr>
      <vt:lpstr>Data Manipulation and Analysis</vt:lpstr>
      <vt:lpstr>Data Presentation</vt:lpstr>
      <vt:lpstr>Spatial Data and Geoinformation</vt:lpstr>
      <vt:lpstr>Modelling</vt:lpstr>
      <vt:lpstr>Maps</vt:lpstr>
      <vt:lpstr>Databases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Gentle introduction to GIS</dc:title>
  <dc:creator>Ashokkumar Swaminathan</dc:creator>
  <cp:lastModifiedBy>acer</cp:lastModifiedBy>
  <cp:revision>36</cp:revision>
  <dcterms:created xsi:type="dcterms:W3CDTF">2018-11-06T11:03:42Z</dcterms:created>
  <dcterms:modified xsi:type="dcterms:W3CDTF">2022-11-10T15:36:27Z</dcterms:modified>
</cp:coreProperties>
</file>